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11" autoAdjust="0"/>
  </p:normalViewPr>
  <p:slideViewPr>
    <p:cSldViewPr snapToGrid="0">
      <p:cViewPr varScale="1">
        <p:scale>
          <a:sx n="67" d="100"/>
          <a:sy n="67" d="100"/>
        </p:scale>
        <p:origin x="5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CAE1D-70F5-4479-9C7D-C20B658EDC7F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7EB2-8387-4042-8B2E-882ADE5DD6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115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robotics.ne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 Drawings from: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BlockD_3203_21-22_Cartesian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BlockE_3203_21-22_Cylindrical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BlockE_3203_21-22_Spherical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BlockD_3203_21-22_Articulated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BlockD_3203_21-22_SCARA</a:t>
            </a: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b31e31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b31e31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b31e316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b31e316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b31e31616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b31e31616_2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31e31616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31e31616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b31e31616_2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b31e31616_2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b31e31616_2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b31e31616_2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57780fc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Industrial Robot Arm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www.designrobotics.net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457780fc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b31e31616_2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b31e31616_2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b31e31616_2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b31e31616_2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b31e31616_2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b31e31616_2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57780fc1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57780fc1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57780fc1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457780fc1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930F-EFDF-1A22-E051-1B97BC797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FDA6D-DC35-B9D7-258B-24E4CBB92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D64C9-48F8-8144-8BE2-FF390168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5A55A-6B70-B91D-01B8-ACA3BCE6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E8802-9F5A-BF45-D0F6-BF20380B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032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A656-4899-5FA1-456A-8FE38807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41223-785D-CCFC-108B-51074AE9E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8D622-E738-674A-362D-D2A904BE2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53A5E-9A7F-6EB4-7386-28C9128D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C406A-F6F6-E539-EE7D-210822CB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730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03988-6A1D-3D21-F456-C08363677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E22C7-D77F-AAA5-F3C1-0FEF6BE83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FAF91-6BA0-89AE-9859-CF53340C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7E8EB-C685-95D5-D060-A6194F7A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66DB-083A-9685-9DFC-9876D4F6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3140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28" name="Google Shape;28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8780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49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CC142-A910-339B-6189-FF287006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D637-C859-14B9-4F39-32FC0A4AA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C8F54-DE66-4387-A221-CD065271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4F095-780A-E4D8-D631-D9343B02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6BE10-325A-57D5-FF0E-E779D318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258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C23-B3EB-0726-943C-2D18195D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50898-553F-354F-E92A-402CF2B72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C799F-68C0-0D82-E750-CFC67518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110A1-7182-D375-E73E-1B970B06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2E297-5BC5-C873-04C9-342E8FF7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203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9719-7ECA-1CEB-3852-48A71F87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8D2D-0551-D298-F5FF-52E2E24C8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C0864-8C4C-624F-BE15-24EBD30BB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3B6EB-73B5-98D1-5540-36C16F80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12577-DA39-CF17-11EF-4D696F29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4E3E7-CCDA-2394-CF9C-32AE177C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646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6C9F-4DE2-3DE1-D048-A5951E31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11992-0823-2853-50F4-C1E3D76D8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48C47-E88A-A915-5470-A1280388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0069B-8135-6747-11B8-D27E25FBE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1E8D4-9806-01B4-67FA-771E335F4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5FC4F-CA09-2DA6-077E-7EBA343F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CA570-137A-0C42-4D5C-D763993B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07037B-9AB9-B800-AE17-8E07584E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978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6769-5007-2325-FBAA-07D58F7A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08876-EF75-23A7-8342-26241D6B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0AC0F-332F-9E63-1C1A-3F0EA1BA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EA6E5-547D-3A82-4B8A-5A94FA97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927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B31CA4-A8CA-E11B-33C9-4A7C5EF2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E18AB-4FB3-A769-AA3A-8C3108C7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73BF-2954-72F0-8044-F5B79402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456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8264-F8CA-1E61-68B8-B9733193A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747DF-E61C-310C-A4B0-EAB8E4788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83DE-322B-F2D7-A8ED-B18C1879F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783E-A15D-B38D-A06E-20CBCA391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21049-02CF-D09E-3FAC-5E7418C1F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B114B-2AB9-65DE-5E96-CAD21BA2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4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9468-8BA5-0733-BAAA-A1AAAA7E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5E9BC-0D54-5306-B28C-032464E59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5E28-664F-6C30-8BEC-3F4B9DDD4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A9CDF-AA17-2721-117A-343AB1CAF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3F80F-DC7B-118C-0D10-962574C1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6268-6A00-EDA6-ECC8-84468734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6378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941C3-895A-0F77-00C6-AF50D382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22DC1-A687-557F-758A-809F8F0A8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8BB65-E34C-E3D2-6861-5EF6F46B9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B7B4E-00B9-4672-AA45-0C1AEAD74D4B}" type="datetimeFigureOut">
              <a:rPr lang="en-PH" smtClean="0"/>
              <a:t>07/09/2024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8F01-0206-0835-4413-5809CDB22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F31B-A39D-C932-61A8-B6A1C662F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007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err="1">
                <a:solidFill>
                  <a:srgbClr val="FF0000"/>
                </a:solidFill>
                <a:latin typeface="Söhne"/>
              </a:rPr>
              <a:t>MexE</a:t>
            </a:r>
            <a:r>
              <a:rPr lang="en-US" sz="6600" b="1" dirty="0">
                <a:solidFill>
                  <a:srgbClr val="FF0000"/>
                </a:solidFill>
                <a:latin typeface="Söhne"/>
              </a:rPr>
              <a:t> 406 </a:t>
            </a:r>
          </a:p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Robotics</a:t>
            </a:r>
            <a:r>
              <a:rPr lang="en-US" sz="6600" dirty="0">
                <a:solidFill>
                  <a:srgbClr val="FF0000"/>
                </a:solidFill>
                <a:latin typeface="Söhne"/>
              </a:rPr>
              <a:t> 1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1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2. Prismatic Orthogonal Joint (O-joint)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translational motion between the input and output links with the axes of the links perpendicular to each other.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l="39462"/>
          <a:stretch/>
        </p:blipFill>
        <p:spPr>
          <a:xfrm>
            <a:off x="1627094" y="3603811"/>
            <a:ext cx="2770850" cy="274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0494" y="3603811"/>
            <a:ext cx="4948518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3. Rotational or Revolute Joint (R-joint) </a:t>
            </a:r>
            <a:endParaRPr sz="2400">
              <a:solidFill>
                <a:srgbClr val="000000"/>
              </a:solidFill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rotary relative motion between the input and output links with the axis of rotation perpendicular to the input link.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8399" y="3375212"/>
            <a:ext cx="3925884" cy="301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272" y="3375211"/>
            <a:ext cx="5169834" cy="30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4. Twisting Joint (T-joint)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rotary motion with the axis of rotation parallel to the axes of input and output link.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4295" y="3310756"/>
            <a:ext cx="2464856" cy="303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003" y="3310756"/>
            <a:ext cx="3711754" cy="313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5. Cylindrical Joint (</a:t>
            </a:r>
            <a:r>
              <a:rPr lang="en-US" sz="2400">
                <a:solidFill>
                  <a:srgbClr val="212121"/>
                </a:solidFill>
              </a:rPr>
              <a:t>C-joint)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</a:t>
            </a:r>
            <a:r>
              <a:rPr lang="en-US" sz="2400">
                <a:solidFill>
                  <a:srgbClr val="212121"/>
                </a:solidFill>
              </a:rPr>
              <a:t> </a:t>
            </a: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provide single-axis sliding function as well as a single axis rotation, providing a way for two rigid bodies to translate and rotate freely.</a:t>
            </a:r>
            <a:endParaRPr sz="2400">
              <a:solidFill>
                <a:srgbClr val="212121"/>
              </a:solidFill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939" y="3644153"/>
            <a:ext cx="3246177" cy="257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3211" y="3348316"/>
            <a:ext cx="4285129" cy="321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6. Spherical Joint (S’-joint)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also known as </a:t>
            </a:r>
            <a:r>
              <a:rPr lang="en-US" sz="2400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a ball-and-socket joint</a:t>
            </a: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, allows three relative rotations between the two connected segments and is frequently used to model the hip and shoulder joints.</a:t>
            </a:r>
            <a:endParaRPr sz="240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248" y="4114373"/>
            <a:ext cx="4124829" cy="21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1443" y="3839255"/>
            <a:ext cx="337185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7. Hooke Joint or Universal Joint (U-joint)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is a joint or coupling connecting rigid rods whose axes are inclined to each other, and is commonly used in shafts that transmit rotary motion.</a:t>
            </a:r>
            <a:endParaRPr sz="240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35" y="3309970"/>
            <a:ext cx="3012829" cy="2902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8609" y="3140716"/>
            <a:ext cx="3200003" cy="13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8609" y="4504041"/>
            <a:ext cx="3011744" cy="188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29998" y="3497916"/>
            <a:ext cx="3469341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258" y="1735894"/>
            <a:ext cx="9123589" cy="463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494" y="2495661"/>
            <a:ext cx="4948518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/>
          <p:nvPr/>
        </p:nvSpPr>
        <p:spPr>
          <a:xfrm>
            <a:off x="7966499" y="2892125"/>
            <a:ext cx="2788793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Prismatic Orthogonal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Joint (O-joint)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7966499" y="2892125"/>
            <a:ext cx="2966336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Rotational or Revolute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Joint (R-joint)</a:t>
            </a:r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6574" y="2592437"/>
            <a:ext cx="3925884" cy="30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7966499" y="2892125"/>
            <a:ext cx="2156314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Prismatic Linear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Joint (L-joint)</a:t>
            </a:r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7878" y="2488776"/>
            <a:ext cx="47625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“</a:t>
            </a:r>
            <a:r>
              <a:rPr lang="en-US" sz="6600" b="1">
                <a:solidFill>
                  <a:srgbClr val="FF0000"/>
                </a:solidFill>
                <a:latin typeface="Söhne"/>
              </a:rPr>
              <a:t>Mechanical Manipulators”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7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7966499" y="2892125"/>
            <a:ext cx="1812457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Twisting Joint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(T-joint)</a:t>
            </a:r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550" y="2390774"/>
            <a:ext cx="2761975" cy="34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7192874" y="2955475"/>
            <a:ext cx="3260420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Hooke Joint or Universal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Joint (U-joint)</a:t>
            </a:r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5598" y="2677829"/>
            <a:ext cx="3469341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7924674" y="2955475"/>
            <a:ext cx="2107755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Cylindrical Joint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(C-joint)</a:t>
            </a:r>
          </a:p>
        </p:txBody>
      </p:sp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225" y="2312150"/>
            <a:ext cx="3756525" cy="37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7924674" y="2955475"/>
            <a:ext cx="1974826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Spherical Joint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(S’-joint)</a:t>
            </a:r>
          </a:p>
        </p:txBody>
      </p:sp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8850" y="2221690"/>
            <a:ext cx="3371850" cy="37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Review</a:t>
            </a:r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body" idx="1"/>
          </p:nvPr>
        </p:nvSpPr>
        <p:spPr>
          <a:xfrm>
            <a:off x="564875" y="1924950"/>
            <a:ext cx="5747700" cy="4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Any device at the end of the mechanical manipulator is 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Twisting joint allows rotary motion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axes of input and output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is a rigid member that connects the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Revolute joint allows a  rotary relative motion between the input and output links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input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frequently used to model the hip and shoulder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6" name="Google Shape;306;p38"/>
          <p:cNvSpPr txBox="1">
            <a:spLocks noGrp="1"/>
          </p:cNvSpPr>
          <p:nvPr>
            <p:ph type="body" idx="2"/>
          </p:nvPr>
        </p:nvSpPr>
        <p:spPr>
          <a:xfrm>
            <a:off x="6538200" y="1924875"/>
            <a:ext cx="5191800" cy="4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base	joints	parallel		cylindrical joint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rotary	end effector		manipulator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link		anatomy	matrix	orthogonal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spherical joint	prismatic	cylinder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ball		pivot	mechanics	perpendicular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tool		universal joint	mechanical</a:t>
            </a:r>
            <a:endParaRPr sz="20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Review</a:t>
            </a: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1"/>
          </p:nvPr>
        </p:nvSpPr>
        <p:spPr>
          <a:xfrm>
            <a:off x="564875" y="1924950"/>
            <a:ext cx="5747700" cy="4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Any device at the end of the mechanical manipulator is 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end effector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Twisting joint allows rotary motion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parallel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axes of input and output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link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is a rigid member that connects the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Revolute joint allows a  rotary relative motion between the input and output links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perpendicular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input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spherical joint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frequently used to model the hip and shoulder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2"/>
          </p:nvPr>
        </p:nvSpPr>
        <p:spPr>
          <a:xfrm>
            <a:off x="6538200" y="1924875"/>
            <a:ext cx="5191800" cy="4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base	joints	parallel		cylindrical joint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rotary	end effector		manipulator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link		anatomy	matrix	orthogonal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spherical joint	prismatic	cylinder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ball		pivot	mechanics	perpendicular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tool		universal joint	mechanical</a:t>
            </a:r>
            <a:endParaRPr sz="20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00" cy="303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00" cy="106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/>
        </p:nvSpPr>
        <p:spPr>
          <a:xfrm>
            <a:off x="1792188" y="816030"/>
            <a:ext cx="9374000" cy="69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Industrial Robot </a:t>
            </a: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Arm = Mechanical Manipulator </a:t>
            </a:r>
            <a:endParaRPr sz="2800" b="1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792200" y="5052049"/>
            <a:ext cx="93741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lang="en-US" sz="2800" b="0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We will mainly deal with industrial robots which are both almost look like an arm and does not look like an arm, but functions like an arm.</a:t>
            </a:r>
            <a:endParaRPr sz="2800" b="0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491" y="2366912"/>
            <a:ext cx="182879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78" y="23669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6209" y="2514589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5882" y="236690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4793" y="2366907"/>
            <a:ext cx="182879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/>
        </p:nvSpPr>
        <p:spPr>
          <a:xfrm>
            <a:off x="6079195" y="1259050"/>
            <a:ext cx="800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= </a:t>
            </a:r>
            <a:endParaRPr sz="2800" b="1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1792200" y="5052049"/>
            <a:ext cx="93741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lang="en-US" sz="2800" b="0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We will mainly deal with industrial robots which are both almost look like an arm and does not look like an arm, but functions like an arm.</a:t>
            </a:r>
            <a:endParaRPr sz="2800" b="0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1075900" y="1259050"/>
            <a:ext cx="4776300" cy="363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Industrial Robot Arm</a:t>
            </a:r>
            <a:endParaRPr sz="2800" i="1">
              <a:solidFill>
                <a:schemeClr val="dk2"/>
              </a:solidFill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 Medium"/>
              <a:buChar char="●"/>
            </a:pPr>
            <a:r>
              <a:rPr lang="en-US" sz="2800" i="1">
                <a:solidFill>
                  <a:schemeClr val="dk2"/>
                </a:solidFill>
                <a:highlight>
                  <a:srgbClr val="FFFFFF"/>
                </a:highlight>
                <a:latin typeface="Maven Pro Medium"/>
                <a:ea typeface="Maven Pro Medium"/>
                <a:cs typeface="Maven Pro Medium"/>
                <a:sym typeface="Maven Pro Medium"/>
              </a:rPr>
              <a:t>a type of robot consisting of parts linked together in the same way as those of a human arm, mounted on a stand</a:t>
            </a:r>
            <a:endParaRPr sz="4400" i="0" u="none" strike="noStrike" cap="none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926625" y="1259050"/>
            <a:ext cx="4776300" cy="183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Mechanical Manipulator</a:t>
            </a:r>
            <a:endParaRPr sz="2800" i="1">
              <a:solidFill>
                <a:schemeClr val="dk2"/>
              </a:solidFill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 Medium"/>
              <a:buChar char="●"/>
            </a:pPr>
            <a:r>
              <a:rPr lang="en-US" sz="2800" i="1">
                <a:solidFill>
                  <a:schemeClr val="dk2"/>
                </a:solidFill>
                <a:highlight>
                  <a:srgbClr val="FFFFFF"/>
                </a:highlight>
                <a:latin typeface="Maven Pro Medium"/>
                <a:ea typeface="Maven Pro Medium"/>
                <a:cs typeface="Maven Pro Medium"/>
                <a:sym typeface="Maven Pro Medium"/>
              </a:rPr>
              <a:t>a type of robot consisting of parts linked together in the same way as those of a human arm, mounted on a stand</a:t>
            </a:r>
            <a:endParaRPr sz="4400" i="0" u="none" strike="noStrike" cap="none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“Anatomy”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5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792188" y="1037343"/>
            <a:ext cx="9374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>
                <a:solidFill>
                  <a:schemeClr val="dk2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Mechanical Manipulator Anatomy</a:t>
            </a:r>
            <a:endParaRPr sz="2800" dirty="0">
              <a:solidFill>
                <a:schemeClr val="dk2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2188" y="1731842"/>
            <a:ext cx="93741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800">
                <a:latin typeface="Maven Pro"/>
                <a:ea typeface="Maven Pro"/>
                <a:cs typeface="Maven Pro"/>
                <a:sym typeface="Maven Pro"/>
              </a:rPr>
              <a:t>This deals with the study of different joints and links and other aspects of the manipulator's physical construction.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69786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Base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support the mechanical manipulator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Link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A rigid member that connects the joints. It can be an input link and output link.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Joint -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 Integrates 2 or more links to provide controlled relative movement by input and output link.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End effector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It is any device at the end of the mechanical manipulator which is shaped like a hand or as a special tool depending upon the application.</a:t>
            </a:r>
            <a:endParaRPr sz="2400" b="1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5165" y="1640540"/>
            <a:ext cx="3811681" cy="440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69786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1485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Depending on the relative motion between the </a:t>
            </a:r>
            <a:r>
              <a:rPr lang="en-US" sz="2400" b="1" dirty="0">
                <a:latin typeface="Maven Pro"/>
                <a:ea typeface="Maven Pro"/>
                <a:cs typeface="Maven Pro"/>
                <a:sym typeface="Maven Pro"/>
              </a:rPr>
              <a:t>links</a:t>
            </a: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lang="en-US" sz="2400" b="1" dirty="0">
                <a:latin typeface="Maven Pro"/>
                <a:ea typeface="Maven Pro"/>
                <a:cs typeface="Maven Pro"/>
                <a:sym typeface="Maven Pro"/>
              </a:rPr>
              <a:t>joints</a:t>
            </a: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 are mainly classified into: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Prismatic Linear Joint (L-joint)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Prismatic Orthogonal Joint (O-joint)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Rotational or Revolute Joint (R-joint)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Twisting Joint (T-joint)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Cylindrical Joint (C-joint)</a:t>
            </a:r>
            <a:endParaRPr sz="2400" dirty="0">
              <a:solidFill>
                <a:srgbClr val="000000"/>
              </a:solidFill>
            </a:endParaRPr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Spherical Joint (S’-joint)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Hooke Joint or Universal Joint (U-joint)</a:t>
            </a:r>
            <a:endParaRPr sz="2400" dirty="0">
              <a:latin typeface="Maven Pro"/>
              <a:ea typeface="Maven Pro"/>
              <a:cs typeface="Maven Pro"/>
              <a:sym typeface="Maven Pro"/>
            </a:endParaRPr>
          </a:p>
          <a:p>
            <a:pPr marL="609585" lvl="0" indent="-33230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7576" y="1640539"/>
            <a:ext cx="4267200" cy="412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1. Prismatic Linear Joint (L-joint)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translational motion between the input and output links with the axes of the links parallel to each other.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r="73212"/>
          <a:stretch/>
        </p:blipFill>
        <p:spPr>
          <a:xfrm>
            <a:off x="1924806" y="3511204"/>
            <a:ext cx="1894159" cy="253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8703" y="3166976"/>
            <a:ext cx="47625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1042</Words>
  <Application>Microsoft Office PowerPoint</Application>
  <PresentationFormat>Widescreen</PresentationFormat>
  <Paragraphs>118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Maven Pro</vt:lpstr>
      <vt:lpstr>Maven Pro Medium</vt:lpstr>
      <vt:lpstr>Maven Pro SemiBold</vt:lpstr>
      <vt:lpstr>Nunito</vt:lpstr>
      <vt:lpstr>Rockwell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Self Review</vt:lpstr>
      <vt:lpstr>Self Review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Mikko De Torres</dc:creator>
  <cp:lastModifiedBy>Mikko De Torres</cp:lastModifiedBy>
  <cp:revision>11</cp:revision>
  <dcterms:created xsi:type="dcterms:W3CDTF">2023-08-09T13:49:42Z</dcterms:created>
  <dcterms:modified xsi:type="dcterms:W3CDTF">2024-09-07T01:53:24Z</dcterms:modified>
</cp:coreProperties>
</file>